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261" r:id="rId4"/>
    <p:sldId id="262" r:id="rId5"/>
    <p:sldId id="263" r:id="rId6"/>
    <p:sldId id="264" r:id="rId7"/>
    <p:sldId id="271" r:id="rId8"/>
    <p:sldId id="267" r:id="rId9"/>
    <p:sldId id="272" r:id="rId10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404" autoAdjust="0"/>
  </p:normalViewPr>
  <p:slideViewPr>
    <p:cSldViewPr snapToGrid="0">
      <p:cViewPr>
        <p:scale>
          <a:sx n="69" d="100"/>
          <a:sy n="69" d="100"/>
        </p:scale>
        <p:origin x="564" y="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0FA3576-2E34-44A5-91FF-3C53AC3DA648}" type="datetime1">
              <a:rPr lang="it-IT" smtClean="0"/>
              <a:t>18/12/2025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gif>
</file>

<file path=ppt/media/image4.gif>
</file>

<file path=ppt/media/image5.png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F21FEC-DF32-4E90-A279-29D5C0BB0773}" type="datetime1">
              <a:rPr lang="it-IT" smtClean="0"/>
              <a:pPr/>
              <a:t>18/12/2025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28059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noProof="0" smtClean="0"/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2377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Compact boxes (</a:t>
            </a:r>
            <a:r>
              <a:rPr lang="it-IT" dirty="0" err="1"/>
              <a:t>stability</a:t>
            </a:r>
            <a:r>
              <a:rPr lang="it-IT" dirty="0"/>
              <a:t>) for </a:t>
            </a:r>
            <a:r>
              <a:rPr lang="it-IT" dirty="0" err="1"/>
              <a:t>accuracy</a:t>
            </a:r>
            <a:r>
              <a:rPr lang="it-IT" dirty="0"/>
              <a:t> with </a:t>
            </a:r>
            <a:r>
              <a:rPr lang="it-IT" dirty="0" err="1"/>
              <a:t>lr</a:t>
            </a:r>
            <a:r>
              <a:rPr lang="it-IT" dirty="0"/>
              <a:t> 5 e -5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noProof="0" smtClean="0"/>
              <a:t>6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8604482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E33C1D-E723-3A8E-CB6D-13C110231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01FADCA-1581-16EC-75CE-B8319A46D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2D71911-C639-5677-75AC-32A06F786D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Compact boxes (</a:t>
            </a:r>
            <a:r>
              <a:rPr lang="it-IT" dirty="0" err="1"/>
              <a:t>stability</a:t>
            </a:r>
            <a:r>
              <a:rPr lang="it-IT" dirty="0"/>
              <a:t>) for </a:t>
            </a:r>
            <a:r>
              <a:rPr lang="it-IT" dirty="0" err="1"/>
              <a:t>accuracy</a:t>
            </a:r>
            <a:r>
              <a:rPr lang="it-IT" dirty="0"/>
              <a:t> with </a:t>
            </a:r>
            <a:r>
              <a:rPr lang="it-IT" dirty="0" err="1"/>
              <a:t>lr</a:t>
            </a:r>
            <a:r>
              <a:rPr lang="it-IT" dirty="0"/>
              <a:t> 5 e -5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491A6535-2F2D-7679-0175-C6A2FDA3B1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it-IT" noProof="0" smtClean="0"/>
              <a:t>7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76425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87A23933-3F77-4C59-A775-45E2435C8368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4ECE9F-4108-4829-8F23-DFA9C926965D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AB59B6B-A2EF-4B30-AEF7-A3091D0F5449}" type="datetime1">
              <a:rPr lang="it-IT" noProof="0" smtClean="0"/>
              <a:t>18/12/2025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3FB14C-AC96-42E5-BE0B-73EFAA1A7EA7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76327E91-20FF-43F1-A337-75953C73E7D7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EDCB701-B7F2-4988-9CFB-241C1D412354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B9B0459-76CC-4B94-A6C6-908B17D42BC8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D572E4-8572-44CF-B6FA-B15ECB2B0691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7" name="Rettango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olo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F266B29-8DDF-40ED-AC5D-ED73AC5A6521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tango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4CFC7787-2DFD-4221-B49C-354C37128239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F07A8F-C5D3-4128-B052-E864993A59CE}" type="datetime1">
              <a:rPr lang="it-IT" noProof="0" smtClean="0"/>
              <a:t>18/12/2025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A36BACEF-F5E2-445B-BCCF-A68C06C41D7B}" type="datetime1">
              <a:rPr lang="it-IT" noProof="0" smtClean="0"/>
              <a:t>18/12/2025</a:t>
            </a:fld>
            <a:endParaRPr lang="it-IT" noProof="0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9" name="Rettango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0" name="Rettango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1" name="Rettango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tango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/>
          </a:p>
        </p:txBody>
      </p:sp>
      <p:pic>
        <p:nvPicPr>
          <p:cNvPr id="7" name="Immagine 6" descr="Connessioni digitali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tango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9" name="Rettango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20" name="Rettango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it-IT"/>
            </a:p>
          </p:txBody>
        </p:sp>
      </p:grpSp>
      <p:sp>
        <p:nvSpPr>
          <p:cNvPr id="22" name="Rettango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it-IT" dirty="0">
                <a:solidFill>
                  <a:schemeClr val="bg1"/>
                </a:solidFill>
              </a:rPr>
              <a:t>NUTRISCAN – AI Powered </a:t>
            </a:r>
            <a:r>
              <a:rPr lang="it-IT" dirty="0" err="1">
                <a:solidFill>
                  <a:schemeClr val="bg1"/>
                </a:solidFill>
              </a:rPr>
              <a:t>nutrition</a:t>
            </a:r>
            <a:r>
              <a:rPr lang="it-IT" dirty="0">
                <a:solidFill>
                  <a:schemeClr val="bg1"/>
                </a:solidFill>
              </a:rPr>
              <a:t> </a:t>
            </a:r>
            <a:r>
              <a:rPr lang="it-IT" dirty="0" err="1">
                <a:solidFill>
                  <a:schemeClr val="bg1"/>
                </a:solidFill>
              </a:rPr>
              <a:t>assistant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it-IT" dirty="0">
                <a:solidFill>
                  <a:srgbClr val="7CEBFF"/>
                </a:solidFill>
              </a:rPr>
              <a:t>Milestone III – Emanuele Barbato – Lukas </a:t>
            </a:r>
            <a:r>
              <a:rPr lang="it-IT" dirty="0" err="1">
                <a:solidFill>
                  <a:srgbClr val="7CEBFF"/>
                </a:solidFill>
              </a:rPr>
              <a:t>Hufnagel</a:t>
            </a:r>
            <a:endParaRPr lang="it-IT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Project </a:t>
            </a:r>
            <a:r>
              <a:rPr lang="it-IT" dirty="0" err="1"/>
              <a:t>overview</a:t>
            </a:r>
            <a:endParaRPr lang="it-IT" dirty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661FB59-86FB-5F17-9782-AF8961F565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1" y="1971490"/>
            <a:ext cx="5422394" cy="5004466"/>
          </a:xfrm>
        </p:spPr>
        <p:txBody>
          <a:bodyPr>
            <a:normAutofit/>
          </a:bodyPr>
          <a:lstStyle/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Context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24000" lvl="1" indent="0">
              <a:buNone/>
            </a:pPr>
            <a:r>
              <a:rPr lang="it-IT" sz="1800" b="1" dirty="0">
                <a:solidFill>
                  <a:schemeClr val="tx1"/>
                </a:solidFill>
              </a:rPr>
              <a:t>Deep Learning </a:t>
            </a:r>
            <a:r>
              <a:rPr lang="it-IT" sz="1800" b="1" dirty="0" err="1">
                <a:solidFill>
                  <a:schemeClr val="tx1"/>
                </a:solidFill>
              </a:rPr>
              <a:t>element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responsible</a:t>
            </a:r>
            <a:r>
              <a:rPr lang="it-IT" sz="1800" b="1" dirty="0">
                <a:solidFill>
                  <a:schemeClr val="tx1"/>
                </a:solidFill>
              </a:rPr>
              <a:t> of scanning </a:t>
            </a:r>
            <a:r>
              <a:rPr lang="it-IT" sz="1800" b="1" dirty="0" err="1">
                <a:solidFill>
                  <a:schemeClr val="tx1"/>
                </a:solidFill>
              </a:rPr>
              <a:t>portion</a:t>
            </a:r>
            <a:r>
              <a:rPr lang="it-IT" sz="1800" b="1" dirty="0">
                <a:solidFill>
                  <a:schemeClr val="tx1"/>
                </a:solidFill>
              </a:rPr>
              <a:t> of </a:t>
            </a:r>
            <a:r>
              <a:rPr lang="it-IT" sz="1800" b="1" dirty="0" err="1">
                <a:solidFill>
                  <a:schemeClr val="tx1"/>
                </a:solidFill>
              </a:rPr>
              <a:t>meals</a:t>
            </a:r>
            <a:r>
              <a:rPr lang="it-IT" sz="1800" b="1" dirty="0">
                <a:solidFill>
                  <a:schemeClr val="tx1"/>
                </a:solidFill>
              </a:rPr>
              <a:t> and </a:t>
            </a:r>
            <a:r>
              <a:rPr lang="it-IT" sz="1800" b="1" dirty="0" err="1">
                <a:solidFill>
                  <a:schemeClr val="tx1"/>
                </a:solidFill>
              </a:rPr>
              <a:t>providing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nutritional</a:t>
            </a:r>
            <a:r>
              <a:rPr lang="it-IT" sz="1800" b="1" dirty="0">
                <a:solidFill>
                  <a:schemeClr val="tx1"/>
                </a:solidFill>
              </a:rPr>
              <a:t> information. </a:t>
            </a:r>
            <a:r>
              <a:rPr lang="it-IT" sz="1800" b="1" dirty="0" err="1">
                <a:solidFill>
                  <a:schemeClr val="tx1"/>
                </a:solidFill>
              </a:rPr>
              <a:t>Usage</a:t>
            </a:r>
            <a:r>
              <a:rPr lang="it-IT" sz="1800" b="1" dirty="0">
                <a:solidFill>
                  <a:schemeClr val="tx1"/>
                </a:solidFill>
              </a:rPr>
              <a:t> of custom </a:t>
            </a:r>
            <a:r>
              <a:rPr lang="it-IT" sz="1800" b="1" dirty="0" err="1">
                <a:solidFill>
                  <a:schemeClr val="tx1"/>
                </a:solidFill>
              </a:rPr>
              <a:t>curated</a:t>
            </a:r>
            <a:r>
              <a:rPr lang="it-IT" sz="1800" b="1" dirty="0">
                <a:solidFill>
                  <a:schemeClr val="tx1"/>
                </a:solidFill>
              </a:rPr>
              <a:t> dataset (</a:t>
            </a:r>
            <a:r>
              <a:rPr lang="it-IT" sz="1800" b="1" dirty="0">
                <a:solidFill>
                  <a:srgbClr val="00B050"/>
                </a:solidFill>
              </a:rPr>
              <a:t>Nutrition14</a:t>
            </a:r>
            <a:r>
              <a:rPr lang="it-IT" sz="1800" b="1" dirty="0">
                <a:solidFill>
                  <a:schemeClr val="tx1"/>
                </a:solidFill>
              </a:rPr>
              <a:t>) for </a:t>
            </a:r>
            <a:r>
              <a:rPr lang="it-IT" sz="1800" b="1" dirty="0" err="1">
                <a:solidFill>
                  <a:schemeClr val="tx1"/>
                </a:solidFill>
              </a:rPr>
              <a:t>classification</a:t>
            </a:r>
            <a:r>
              <a:rPr lang="it-IT" sz="1800" b="1" dirty="0">
                <a:solidFill>
                  <a:schemeClr val="tx1"/>
                </a:solidFill>
              </a:rPr>
              <a:t> of 14 macro-</a:t>
            </a:r>
            <a:r>
              <a:rPr lang="it-IT" sz="1800" b="1" dirty="0" err="1">
                <a:solidFill>
                  <a:schemeClr val="tx1"/>
                </a:solidFill>
              </a:rPr>
              <a:t>categories</a:t>
            </a:r>
            <a:r>
              <a:rPr lang="it-IT" sz="1800" b="1" dirty="0">
                <a:solidFill>
                  <a:schemeClr val="tx1"/>
                </a:solidFill>
              </a:rPr>
              <a:t> of food: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>
                <a:solidFill>
                  <a:schemeClr val="tx1"/>
                </a:solidFill>
              </a:rPr>
              <a:t>Chicken                         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 err="1">
                <a:solidFill>
                  <a:schemeClr val="tx1"/>
                </a:solidFill>
              </a:rPr>
              <a:t>Berries</a:t>
            </a:r>
            <a:endParaRPr lang="it-IT" sz="1800" b="1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>
                <a:solidFill>
                  <a:schemeClr val="tx1"/>
                </a:solidFill>
              </a:rPr>
              <a:t>High-Sugar </a:t>
            </a:r>
            <a:r>
              <a:rPr lang="it-IT" sz="1800" b="1" dirty="0" err="1">
                <a:solidFill>
                  <a:schemeClr val="tx1"/>
                </a:solidFill>
              </a:rPr>
              <a:t>Fruits</a:t>
            </a:r>
            <a:endParaRPr lang="it-IT" sz="1800" b="1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>
                <a:solidFill>
                  <a:schemeClr val="tx1"/>
                </a:solidFill>
              </a:rPr>
              <a:t>Cooking </a:t>
            </a:r>
            <a:r>
              <a:rPr lang="it-IT" sz="1800" b="1" dirty="0" err="1">
                <a:solidFill>
                  <a:schemeClr val="tx1"/>
                </a:solidFill>
              </a:rPr>
              <a:t>Vegs</a:t>
            </a:r>
            <a:endParaRPr lang="it-IT" sz="1800" b="1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 err="1">
                <a:solidFill>
                  <a:schemeClr val="tx1"/>
                </a:solidFill>
              </a:rPr>
              <a:t>Oatmeals</a:t>
            </a:r>
            <a:r>
              <a:rPr lang="it-IT" sz="1800" b="1" dirty="0">
                <a:solidFill>
                  <a:schemeClr val="tx1"/>
                </a:solidFill>
              </a:rPr>
              <a:t>/</a:t>
            </a:r>
            <a:r>
              <a:rPr lang="it-IT" sz="1800" b="1" dirty="0" err="1">
                <a:solidFill>
                  <a:schemeClr val="tx1"/>
                </a:solidFill>
              </a:rPr>
              <a:t>Cereals</a:t>
            </a:r>
            <a:endParaRPr lang="it-IT" sz="1800" b="1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 err="1">
                <a:solidFill>
                  <a:schemeClr val="tx1"/>
                </a:solidFill>
              </a:rPr>
              <a:t>Pork</a:t>
            </a:r>
            <a:endParaRPr lang="it-IT" sz="1800" b="1" dirty="0">
              <a:solidFill>
                <a:schemeClr val="tx1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 err="1">
                <a:solidFill>
                  <a:schemeClr val="tx1"/>
                </a:solidFill>
              </a:rPr>
              <a:t>Beef</a:t>
            </a:r>
            <a:endParaRPr lang="it-IT" sz="1800" b="1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it-IT" sz="2000" b="1" dirty="0">
              <a:solidFill>
                <a:schemeClr val="tx1"/>
              </a:solidFill>
            </a:endParaRP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14ABC0E8-7347-17F4-4054-4672EFD639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8416" y="1888363"/>
            <a:ext cx="5663949" cy="2859128"/>
          </a:xfrm>
        </p:spPr>
        <p:txBody>
          <a:bodyPr>
            <a:normAutofit/>
          </a:bodyPr>
          <a:lstStyle/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Problem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chemeClr val="tx1"/>
                </a:solidFill>
              </a:rPr>
              <a:t>	Manual calorie tracking </a:t>
            </a:r>
            <a:r>
              <a:rPr lang="it-IT" b="1" dirty="0" err="1">
                <a:solidFill>
                  <a:schemeClr val="tx1"/>
                </a:solidFill>
              </a:rPr>
              <a:t>is</a:t>
            </a:r>
            <a:r>
              <a:rPr lang="it-IT" b="1" dirty="0">
                <a:solidFill>
                  <a:schemeClr val="tx1"/>
                </a:solidFill>
              </a:rPr>
              <a:t> </a:t>
            </a:r>
            <a:r>
              <a:rPr lang="it-IT" b="1" dirty="0" err="1">
                <a:solidFill>
                  <a:schemeClr val="tx1"/>
                </a:solidFill>
              </a:rPr>
              <a:t>tedious</a:t>
            </a:r>
            <a:r>
              <a:rPr lang="it-IT" b="1" dirty="0">
                <a:solidFill>
                  <a:schemeClr val="tx1"/>
                </a:solidFill>
              </a:rPr>
              <a:t> and </a:t>
            </a:r>
            <a:r>
              <a:rPr lang="it-IT" b="1" dirty="0" err="1">
                <a:solidFill>
                  <a:schemeClr val="tx1"/>
                </a:solidFill>
              </a:rPr>
              <a:t>error</a:t>
            </a:r>
            <a:r>
              <a:rPr lang="it-IT" b="1" dirty="0">
                <a:solidFill>
                  <a:schemeClr val="tx1"/>
                </a:solidFill>
              </a:rPr>
              <a:t>-	prone</a:t>
            </a:r>
          </a:p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Solution</a:t>
            </a:r>
          </a:p>
          <a:p>
            <a:pPr marL="324000" lvl="1" indent="0">
              <a:buNone/>
            </a:pPr>
            <a:r>
              <a:rPr lang="en-US" sz="1800" b="1" dirty="0"/>
              <a:t>	An AI-powered application that recognizes 	food from images and estimates nutritional 	content instantly.</a:t>
            </a:r>
            <a:endParaRPr lang="it-IT" sz="1800" b="1" dirty="0">
              <a:solidFill>
                <a:schemeClr val="tx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2A1A926B-765D-22E1-B226-1D61546CBCD3}"/>
              </a:ext>
            </a:extLst>
          </p:cNvPr>
          <p:cNvSpPr txBox="1"/>
          <p:nvPr/>
        </p:nvSpPr>
        <p:spPr>
          <a:xfrm>
            <a:off x="3797845" y="3743775"/>
            <a:ext cx="1887248" cy="29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/>
              <a:t>Pizza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 err="1"/>
              <a:t>Potatoes</a:t>
            </a:r>
            <a:endParaRPr lang="it-IT" b="1" dirty="0"/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 err="1"/>
              <a:t>Leafy</a:t>
            </a:r>
            <a:r>
              <a:rPr lang="it-IT" b="1" dirty="0"/>
              <a:t> Greens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 err="1"/>
              <a:t>Eggs</a:t>
            </a:r>
            <a:endParaRPr lang="it-IT" b="1" dirty="0"/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 err="1"/>
              <a:t>Legumes</a:t>
            </a:r>
            <a:endParaRPr lang="it-IT" b="1" dirty="0"/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/>
              <a:t>Rice 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SzPct val="92000"/>
              <a:buFont typeface="Courier New" panose="02070309020205020404" pitchFamily="49" charset="0"/>
              <a:buChar char="o"/>
            </a:pPr>
            <a:r>
              <a:rPr lang="it-IT" b="1" dirty="0"/>
              <a:t>Fish</a:t>
            </a:r>
          </a:p>
        </p:txBody>
      </p:sp>
      <p:pic>
        <p:nvPicPr>
          <p:cNvPr id="2050" name="Picture 2" descr="13 Best Food Tracking &amp; Calorie Counter Apps Recommended by Dietitians|  U.S. News">
            <a:extLst>
              <a:ext uri="{FF2B5EF4-FFF2-40B4-BE49-F238E27FC236}">
                <a16:creationId xmlns:a16="http://schemas.microsoft.com/office/drawing/2014/main" id="{9404F1E1-D506-7980-43E6-BC1CE702BB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8236" y="4747491"/>
            <a:ext cx="3083865" cy="2023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231E2-DC20-00B7-2748-7517C6172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 dirty="0"/>
              <a:t>System </a:t>
            </a:r>
            <a:r>
              <a:rPr lang="it-IT" dirty="0" err="1"/>
              <a:t>architecture</a:t>
            </a:r>
            <a:endParaRPr lang="it-IT" dirty="0"/>
          </a:p>
        </p:txBody>
      </p:sp>
      <p:sp>
        <p:nvSpPr>
          <p:cNvPr id="3" name="Segnaposto contenuto 5">
            <a:extLst>
              <a:ext uri="{FF2B5EF4-FFF2-40B4-BE49-F238E27FC236}">
                <a16:creationId xmlns:a16="http://schemas.microsoft.com/office/drawing/2014/main" id="{88BDE93F-4856-DBE3-F74C-F15F607AFF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51" y="1853534"/>
            <a:ext cx="5663949" cy="5004466"/>
          </a:xfrm>
        </p:spPr>
        <p:txBody>
          <a:bodyPr>
            <a:normAutofit/>
          </a:bodyPr>
          <a:lstStyle/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Core Model</a:t>
            </a:r>
          </a:p>
          <a:p>
            <a:pPr marL="0" indent="0">
              <a:buNone/>
            </a:pPr>
            <a:r>
              <a:rPr lang="it-IT" b="1" dirty="0">
                <a:solidFill>
                  <a:schemeClr val="tx1"/>
                </a:solidFill>
              </a:rPr>
              <a:t>	Vision Transformer (</a:t>
            </a:r>
            <a:r>
              <a:rPr lang="it-IT" b="1" dirty="0" err="1">
                <a:solidFill>
                  <a:schemeClr val="tx1"/>
                </a:solidFill>
              </a:rPr>
              <a:t>ViT</a:t>
            </a:r>
            <a:r>
              <a:rPr lang="it-IT" b="1" dirty="0">
                <a:solidFill>
                  <a:schemeClr val="tx1"/>
                </a:solidFill>
              </a:rPr>
              <a:t>), </a:t>
            </a:r>
            <a:r>
              <a:rPr lang="it-IT" b="1" dirty="0" err="1">
                <a:solidFill>
                  <a:srgbClr val="0070C0"/>
                </a:solidFill>
              </a:rPr>
              <a:t>nateraw</a:t>
            </a:r>
            <a:r>
              <a:rPr lang="it-IT" b="1" dirty="0">
                <a:solidFill>
                  <a:srgbClr val="0070C0"/>
                </a:solidFill>
              </a:rPr>
              <a:t>/food</a:t>
            </a:r>
            <a:r>
              <a:rPr lang="it-IT" b="1" dirty="0">
                <a:solidFill>
                  <a:schemeClr val="tx1"/>
                </a:solidFill>
              </a:rPr>
              <a:t> fine-	</a:t>
            </a:r>
            <a:r>
              <a:rPr lang="it-IT" b="1" dirty="0" err="1">
                <a:solidFill>
                  <a:schemeClr val="tx1"/>
                </a:solidFill>
              </a:rPr>
              <a:t>tuned</a:t>
            </a:r>
            <a:r>
              <a:rPr lang="it-IT" b="1" dirty="0">
                <a:solidFill>
                  <a:schemeClr val="tx1"/>
                </a:solidFill>
              </a:rPr>
              <a:t> on custom </a:t>
            </a:r>
            <a:r>
              <a:rPr lang="it-IT" b="1" dirty="0" err="1">
                <a:solidFill>
                  <a:schemeClr val="tx1"/>
                </a:solidFill>
              </a:rPr>
              <a:t>curated</a:t>
            </a:r>
            <a:r>
              <a:rPr lang="it-IT" b="1" dirty="0">
                <a:solidFill>
                  <a:schemeClr val="tx1"/>
                </a:solidFill>
              </a:rPr>
              <a:t> dataset</a:t>
            </a:r>
          </a:p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Frontend</a:t>
            </a:r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/GUI</a:t>
            </a:r>
          </a:p>
          <a:p>
            <a:pPr marL="324000" lvl="1" indent="0">
              <a:buNone/>
            </a:pPr>
            <a:r>
              <a:rPr lang="it-IT" sz="1800" b="1" i="1" dirty="0">
                <a:solidFill>
                  <a:schemeClr val="tx1"/>
                </a:solidFill>
              </a:rPr>
              <a:t>	</a:t>
            </a:r>
            <a:r>
              <a:rPr lang="it-IT" sz="1800" b="1" i="1" dirty="0" err="1">
                <a:solidFill>
                  <a:schemeClr val="tx1"/>
                </a:solidFill>
              </a:rPr>
              <a:t>Streamlit</a:t>
            </a:r>
            <a:r>
              <a:rPr lang="it-IT" sz="1800" b="1" i="1" dirty="0">
                <a:solidFill>
                  <a:schemeClr val="tx1"/>
                </a:solidFill>
              </a:rPr>
              <a:t> </a:t>
            </a:r>
            <a:r>
              <a:rPr lang="it-IT" sz="1800" b="1" dirty="0">
                <a:solidFill>
                  <a:schemeClr val="tx1"/>
                </a:solidFill>
              </a:rPr>
              <a:t>(Python </a:t>
            </a:r>
            <a:r>
              <a:rPr lang="it-IT" sz="1800" b="1" dirty="0" err="1">
                <a:solidFill>
                  <a:schemeClr val="tx1"/>
                </a:solidFill>
              </a:rPr>
              <a:t>based</a:t>
            </a:r>
            <a:r>
              <a:rPr lang="it-IT" sz="1800" b="1" dirty="0">
                <a:solidFill>
                  <a:schemeClr val="tx1"/>
                </a:solidFill>
              </a:rPr>
              <a:t> web framework)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Deployment</a:t>
            </a:r>
          </a:p>
          <a:p>
            <a:pPr marL="0" indent="0">
              <a:buNone/>
            </a:pPr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it-IT" sz="2000" b="1" i="1" dirty="0">
                <a:solidFill>
                  <a:schemeClr val="tx1"/>
                </a:solidFill>
              </a:rPr>
              <a:t>Docker</a:t>
            </a:r>
            <a:r>
              <a:rPr lang="it-IT" sz="2000" b="1" dirty="0">
                <a:solidFill>
                  <a:schemeClr val="tx1"/>
                </a:solidFill>
              </a:rPr>
              <a:t> (</a:t>
            </a:r>
            <a:r>
              <a:rPr lang="it-IT" sz="2000" b="1" dirty="0" err="1">
                <a:solidFill>
                  <a:schemeClr val="tx1"/>
                </a:solidFill>
              </a:rPr>
              <a:t>Containerization</a:t>
            </a:r>
            <a:r>
              <a:rPr lang="it-IT" sz="2000" b="1" dirty="0">
                <a:solidFill>
                  <a:schemeClr val="tx1"/>
                </a:solidFill>
              </a:rPr>
              <a:t> for </a:t>
            </a:r>
            <a:r>
              <a:rPr lang="it-IT" sz="2000" b="1" dirty="0" err="1">
                <a:solidFill>
                  <a:schemeClr val="tx1"/>
                </a:solidFill>
              </a:rPr>
              <a:t>portability</a:t>
            </a:r>
            <a:r>
              <a:rPr lang="it-IT" sz="2000" b="1" dirty="0">
                <a:solidFill>
                  <a:schemeClr val="tx1"/>
                </a:solidFill>
              </a:rPr>
              <a:t>)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 Source</a:t>
            </a:r>
          </a:p>
          <a:p>
            <a:pPr marL="324000" lvl="1" indent="0">
              <a:buNone/>
            </a:pPr>
            <a:r>
              <a:rPr lang="it-IT" sz="1800" b="1" dirty="0">
                <a:solidFill>
                  <a:schemeClr val="tx1"/>
                </a:solidFill>
              </a:rPr>
              <a:t>	Local JSON Database for </a:t>
            </a:r>
            <a:r>
              <a:rPr lang="it-IT" sz="1800" b="1" dirty="0" err="1">
                <a:solidFill>
                  <a:schemeClr val="tx1"/>
                </a:solidFill>
              </a:rPr>
              <a:t>nutritional</a:t>
            </a:r>
            <a:r>
              <a:rPr lang="it-IT" sz="1800" b="1" dirty="0">
                <a:solidFill>
                  <a:schemeClr val="tx1"/>
                </a:solidFill>
              </a:rPr>
              <a:t> mapping 	(</a:t>
            </a:r>
            <a:r>
              <a:rPr lang="it-IT" sz="1800" b="1" dirty="0" err="1">
                <a:solidFill>
                  <a:schemeClr val="tx1"/>
                </a:solidFill>
              </a:rPr>
              <a:t>approximate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macros</a:t>
            </a:r>
            <a:r>
              <a:rPr lang="it-IT" sz="1800" b="1" dirty="0">
                <a:solidFill>
                  <a:schemeClr val="tx1"/>
                </a:solidFill>
              </a:rPr>
              <a:t> for 100 gr.)</a:t>
            </a:r>
          </a:p>
          <a:p>
            <a:pPr lvl="1"/>
            <a:endParaRPr lang="it-IT" b="1" dirty="0">
              <a:solidFill>
                <a:schemeClr val="tx1"/>
              </a:solidFill>
            </a:endParaRPr>
          </a:p>
        </p:txBody>
      </p:sp>
      <p:pic>
        <p:nvPicPr>
          <p:cNvPr id="7" name="Immagine 6" descr="Immagine che contiene cerchio, clipart, Elementi grafici, disegno&#10;&#10;Il contenuto generato dall'IA potrebbe non essere corretto.">
            <a:extLst>
              <a:ext uri="{FF2B5EF4-FFF2-40B4-BE49-F238E27FC236}">
                <a16:creationId xmlns:a16="http://schemas.microsoft.com/office/drawing/2014/main" id="{4EB41776-2F3A-FE02-BB4C-DBD1A7A6F1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2017" y="1939230"/>
            <a:ext cx="1364673" cy="1364673"/>
          </a:xfrm>
          <a:prstGeom prst="rect">
            <a:avLst/>
          </a:prstGeom>
        </p:spPr>
      </p:pic>
      <p:pic>
        <p:nvPicPr>
          <p:cNvPr id="9" name="Immagine 8" descr="Immagine che contiene schermata, Elementi grafici, design&#10;&#10;Il contenuto generato dall'IA potrebbe non essere corretto.">
            <a:extLst>
              <a:ext uri="{FF2B5EF4-FFF2-40B4-BE49-F238E27FC236}">
                <a16:creationId xmlns:a16="http://schemas.microsoft.com/office/drawing/2014/main" id="{EFC007A6-7A66-7362-EAD2-8BE89A2594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42141" y="3554097"/>
            <a:ext cx="1452391" cy="1452391"/>
          </a:xfrm>
          <a:prstGeom prst="rect">
            <a:avLst/>
          </a:prstGeom>
        </p:spPr>
      </p:pic>
      <p:pic>
        <p:nvPicPr>
          <p:cNvPr id="11" name="Immagine 10" descr="Immagine che contiene Elementi grafici, grafica, schermata, Carattere&#10;&#10;Il contenuto generato dall'IA potrebbe non essere corretto.">
            <a:extLst>
              <a:ext uri="{FF2B5EF4-FFF2-40B4-BE49-F238E27FC236}">
                <a16:creationId xmlns:a16="http://schemas.microsoft.com/office/drawing/2014/main" id="{10954C35-1E37-8C79-1BF6-A836547EB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2970" y="5006488"/>
            <a:ext cx="1319192" cy="1319192"/>
          </a:xfrm>
          <a:prstGeom prst="rect">
            <a:avLst/>
          </a:prstGeom>
        </p:spPr>
      </p:pic>
      <p:pic>
        <p:nvPicPr>
          <p:cNvPr id="15" name="Immagine 14" descr="Immagine che contiene cartone animato, Arte bambini, clipart, illustrazione&#10;&#10;Il contenuto generato dall'IA potrebbe non essere corretto.">
            <a:extLst>
              <a:ext uri="{FF2B5EF4-FFF2-40B4-BE49-F238E27FC236}">
                <a16:creationId xmlns:a16="http://schemas.microsoft.com/office/drawing/2014/main" id="{3A5875F6-DE69-FD94-CD22-342EC21D5F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04512" y="4928329"/>
            <a:ext cx="1475510" cy="1475510"/>
          </a:xfrm>
          <a:prstGeom prst="rect">
            <a:avLst/>
          </a:prstGeom>
        </p:spPr>
      </p:pic>
      <p:cxnSp>
        <p:nvCxnSpPr>
          <p:cNvPr id="17" name="Connettore a gomito 16">
            <a:extLst>
              <a:ext uri="{FF2B5EF4-FFF2-40B4-BE49-F238E27FC236}">
                <a16:creationId xmlns:a16="http://schemas.microsoft.com/office/drawing/2014/main" id="{C8FA126F-E09D-9EAF-F9B6-B04958CC39D9}"/>
              </a:ext>
            </a:extLst>
          </p:cNvPr>
          <p:cNvCxnSpPr>
            <a:stCxn id="9" idx="1"/>
            <a:endCxn id="11" idx="0"/>
          </p:cNvCxnSpPr>
          <p:nvPr/>
        </p:nvCxnSpPr>
        <p:spPr>
          <a:xfrm rot="10800000" flipV="1">
            <a:off x="7472567" y="4280292"/>
            <a:ext cx="1069575" cy="726195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35CD31A1-BD6A-6496-7EC6-2E053E60777B}"/>
              </a:ext>
            </a:extLst>
          </p:cNvPr>
          <p:cNvCxnSpPr>
            <a:stCxn id="11" idx="3"/>
            <a:endCxn id="15" idx="1"/>
          </p:cNvCxnSpPr>
          <p:nvPr/>
        </p:nvCxnSpPr>
        <p:spPr>
          <a:xfrm>
            <a:off x="8132162" y="5666084"/>
            <a:ext cx="227235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133FAC6C-4FF1-06C8-FD1A-3887E5943A4F}"/>
              </a:ext>
            </a:extLst>
          </p:cNvPr>
          <p:cNvCxnSpPr>
            <a:stCxn id="7" idx="2"/>
          </p:cNvCxnSpPr>
          <p:nvPr/>
        </p:nvCxnSpPr>
        <p:spPr>
          <a:xfrm flipH="1">
            <a:off x="9124353" y="3303903"/>
            <a:ext cx="1" cy="35369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7014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1AC47-AD56-1013-450A-11E07C4BA1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00C4F8-ABDC-4D58-1F7F-D48C92D8E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 dirty="0"/>
              <a:t>User </a:t>
            </a:r>
            <a:r>
              <a:rPr lang="it-IT" dirty="0" err="1"/>
              <a:t>interface</a:t>
            </a:r>
            <a:r>
              <a:rPr lang="it-IT" dirty="0"/>
              <a:t> design</a:t>
            </a:r>
          </a:p>
        </p:txBody>
      </p:sp>
      <p:pic>
        <p:nvPicPr>
          <p:cNvPr id="4" name="Immagine 3" descr="Immagine che contiene testo, schermata, Carattere, verde&#10;&#10;Il contenuto generato dall'IA potrebbe non essere corretto.">
            <a:extLst>
              <a:ext uri="{FF2B5EF4-FFF2-40B4-BE49-F238E27FC236}">
                <a16:creationId xmlns:a16="http://schemas.microsoft.com/office/drawing/2014/main" id="{76826D9B-E624-7537-2B68-799D305C5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008" y="1983326"/>
            <a:ext cx="10487983" cy="2891348"/>
          </a:xfrm>
          <a:prstGeom prst="rect">
            <a:avLst/>
          </a:prstGeom>
        </p:spPr>
      </p:pic>
      <p:sp>
        <p:nvSpPr>
          <p:cNvPr id="8" name="Segnaposto contenuto 5">
            <a:extLst>
              <a:ext uri="{FF2B5EF4-FFF2-40B4-BE49-F238E27FC236}">
                <a16:creationId xmlns:a16="http://schemas.microsoft.com/office/drawing/2014/main" id="{910FE635-EF65-6918-995F-9781A9D04D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2008" y="4874673"/>
            <a:ext cx="10291367" cy="1983327"/>
          </a:xfrm>
        </p:spPr>
        <p:txBody>
          <a:bodyPr>
            <a:normAutofit/>
          </a:bodyPr>
          <a:lstStyle/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Design </a:t>
            </a:r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Philosophy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it-IT" b="1" dirty="0">
                <a:solidFill>
                  <a:schemeClr val="tx1"/>
                </a:solidFill>
              </a:rPr>
              <a:t>	</a:t>
            </a:r>
            <a:r>
              <a:rPr lang="it-IT" b="1" dirty="0" err="1">
                <a:solidFill>
                  <a:schemeClr val="tx1"/>
                </a:solidFill>
              </a:rPr>
              <a:t>Minimalist</a:t>
            </a:r>
            <a:r>
              <a:rPr lang="it-IT" b="1" dirty="0">
                <a:solidFill>
                  <a:schemeClr val="tx1"/>
                </a:solidFill>
              </a:rPr>
              <a:t>, «Green» </a:t>
            </a:r>
            <a:r>
              <a:rPr lang="it-IT" b="1" dirty="0" err="1">
                <a:solidFill>
                  <a:schemeClr val="tx1"/>
                </a:solidFill>
              </a:rPr>
              <a:t>theme</a:t>
            </a:r>
            <a:r>
              <a:rPr lang="it-IT" b="1" dirty="0">
                <a:solidFill>
                  <a:schemeClr val="tx1"/>
                </a:solidFill>
              </a:rPr>
              <a:t> to </a:t>
            </a:r>
            <a:r>
              <a:rPr lang="it-IT" b="1" dirty="0" err="1">
                <a:solidFill>
                  <a:schemeClr val="tx1"/>
                </a:solidFill>
              </a:rPr>
              <a:t>evoke</a:t>
            </a:r>
            <a:r>
              <a:rPr lang="it-IT" b="1" dirty="0">
                <a:solidFill>
                  <a:schemeClr val="tx1"/>
                </a:solidFill>
              </a:rPr>
              <a:t> health and wellness</a:t>
            </a:r>
          </a:p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Usability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0" indent="0">
              <a:buNone/>
            </a:pPr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	</a:t>
            </a:r>
            <a:r>
              <a:rPr lang="it-IT" b="1" dirty="0">
                <a:solidFill>
                  <a:schemeClr val="tx1"/>
                </a:solidFill>
              </a:rPr>
              <a:t>Single-page </a:t>
            </a:r>
            <a:r>
              <a:rPr lang="it-IT" b="1" dirty="0" err="1">
                <a:solidFill>
                  <a:schemeClr val="tx1"/>
                </a:solidFill>
              </a:rPr>
              <a:t>application</a:t>
            </a:r>
            <a:r>
              <a:rPr lang="it-IT" b="1" dirty="0">
                <a:solidFill>
                  <a:schemeClr val="tx1"/>
                </a:solidFill>
              </a:rPr>
              <a:t>; Clear «</a:t>
            </a:r>
            <a:r>
              <a:rPr lang="it-IT" b="1" i="1" dirty="0">
                <a:solidFill>
                  <a:schemeClr val="tx1"/>
                </a:solidFill>
              </a:rPr>
              <a:t>Drag and Drop</a:t>
            </a:r>
            <a:r>
              <a:rPr lang="it-IT" b="1" dirty="0">
                <a:solidFill>
                  <a:schemeClr val="tx1"/>
                </a:solidFill>
              </a:rPr>
              <a:t>» </a:t>
            </a:r>
            <a:r>
              <a:rPr lang="it-IT" b="1" dirty="0" err="1">
                <a:solidFill>
                  <a:schemeClr val="tx1"/>
                </a:solidFill>
              </a:rPr>
              <a:t>interface</a:t>
            </a:r>
            <a:endParaRPr lang="it-IT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792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8A82D-62EA-C763-D584-C0F9280CEC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D17BF2-9CE4-333B-5EC4-2662A2563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 dirty="0"/>
              <a:t>Workflow: Image upload</a:t>
            </a:r>
          </a:p>
        </p:txBody>
      </p:sp>
      <p:pic>
        <p:nvPicPr>
          <p:cNvPr id="8" name="Immagine 7" descr="Immagine che contiene testo, cibo, schermata, riso&#10;&#10;Il contenuto generato dall'IA potrebbe non essere corretto.">
            <a:extLst>
              <a:ext uri="{FF2B5EF4-FFF2-40B4-BE49-F238E27FC236}">
                <a16:creationId xmlns:a16="http://schemas.microsoft.com/office/drawing/2014/main" id="{9C746C36-F992-D91D-D93D-403F4D945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3" y="2041422"/>
            <a:ext cx="7178115" cy="3098588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508E8FE-CA49-11B5-F2A5-89BA5495371D}"/>
              </a:ext>
            </a:extLst>
          </p:cNvPr>
          <p:cNvSpPr txBox="1"/>
          <p:nvPr/>
        </p:nvSpPr>
        <p:spPr>
          <a:xfrm>
            <a:off x="8017861" y="2467331"/>
            <a:ext cx="38146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r>
              <a:rPr lang="it-IT" sz="2000" b="1" dirty="0"/>
              <a:t>Supports multiple formats (JPG, PNG)</a:t>
            </a:r>
          </a:p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endParaRPr lang="it-IT" sz="2000" b="1" dirty="0"/>
          </a:p>
          <a:p>
            <a:pPr>
              <a:buClr>
                <a:srgbClr val="0070C0"/>
              </a:buClr>
            </a:pPr>
            <a:endParaRPr lang="it-IT" sz="2000" b="1" dirty="0"/>
          </a:p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r>
              <a:rPr lang="it-IT" sz="2000" b="1" dirty="0"/>
              <a:t>Immediate visual and feedback with the image preview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1BC1E254-B549-229C-D888-6E24DE17E4A9}"/>
              </a:ext>
            </a:extLst>
          </p:cNvPr>
          <p:cNvSpPr txBox="1"/>
          <p:nvPr/>
        </p:nvSpPr>
        <p:spPr>
          <a:xfrm>
            <a:off x="1214612" y="5463444"/>
            <a:ext cx="60960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r>
              <a:rPr lang="it-IT" sz="2000" b="1" dirty="0"/>
              <a:t>«</a:t>
            </a:r>
            <a:r>
              <a:rPr lang="it-IT" sz="2000" b="1" dirty="0" err="1"/>
              <a:t>Analyze</a:t>
            </a:r>
            <a:r>
              <a:rPr lang="it-IT" sz="2000" b="1" dirty="0"/>
              <a:t> </a:t>
            </a:r>
            <a:r>
              <a:rPr lang="it-IT" sz="2000" b="1" dirty="0" err="1"/>
              <a:t>Nutrition</a:t>
            </a:r>
            <a:r>
              <a:rPr lang="it-IT" sz="2000" b="1" dirty="0"/>
              <a:t>» </a:t>
            </a:r>
            <a:r>
              <a:rPr lang="it-IT" sz="2000" b="1" dirty="0" err="1"/>
              <a:t>button</a:t>
            </a:r>
            <a:r>
              <a:rPr lang="it-IT" sz="2000" b="1" dirty="0"/>
              <a:t> triggers the </a:t>
            </a:r>
            <a:r>
              <a:rPr lang="it-IT" sz="2000" b="1" dirty="0" err="1"/>
              <a:t>inference</a:t>
            </a:r>
            <a:r>
              <a:rPr lang="it-IT" sz="2000" b="1" dirty="0"/>
              <a:t> </a:t>
            </a:r>
            <a:r>
              <a:rPr lang="it-IT" sz="2000" b="1" dirty="0" err="1"/>
              <a:t>engine</a:t>
            </a:r>
            <a:r>
              <a:rPr lang="it-IT" sz="2000" b="1" dirty="0"/>
              <a:t> </a:t>
            </a:r>
            <a:r>
              <a:rPr lang="it-IT" sz="2000" b="1" dirty="0" err="1"/>
              <a:t>only</a:t>
            </a:r>
            <a:r>
              <a:rPr lang="it-IT" sz="2000" b="1" dirty="0"/>
              <a:t> </a:t>
            </a:r>
            <a:r>
              <a:rPr lang="it-IT" sz="2000" b="1" dirty="0" err="1"/>
              <a:t>when</a:t>
            </a:r>
            <a:r>
              <a:rPr lang="it-IT" sz="2000" b="1" dirty="0"/>
              <a:t> </a:t>
            </a:r>
            <a:r>
              <a:rPr lang="it-IT" sz="2000" b="1" dirty="0" err="1"/>
              <a:t>requested</a:t>
            </a:r>
            <a:r>
              <a:rPr lang="it-IT" sz="2000" b="1" dirty="0"/>
              <a:t> (</a:t>
            </a:r>
            <a:r>
              <a:rPr lang="it-IT" sz="2000" b="1" dirty="0" err="1"/>
              <a:t>saves</a:t>
            </a:r>
            <a:r>
              <a:rPr lang="it-IT" sz="2000" b="1" dirty="0"/>
              <a:t> compute </a:t>
            </a:r>
            <a:r>
              <a:rPr lang="it-IT" sz="2000" b="1" dirty="0" err="1"/>
              <a:t>resources</a:t>
            </a:r>
            <a:r>
              <a:rPr lang="it-IT" sz="20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150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5DAACA-483F-8B0B-FA90-25CEBC645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BD7C6A-2F10-AFBF-B0ED-646A5D3DA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 dirty="0"/>
              <a:t>Workflow:  Analysis &amp; </a:t>
            </a:r>
            <a:r>
              <a:rPr lang="it-IT" dirty="0" err="1"/>
              <a:t>results</a:t>
            </a:r>
            <a:r>
              <a:rPr lang="it-IT" dirty="0"/>
              <a:t> (Rice </a:t>
            </a:r>
            <a:r>
              <a:rPr lang="it-IT" dirty="0" err="1"/>
              <a:t>example</a:t>
            </a:r>
            <a:r>
              <a:rPr lang="it-IT" dirty="0"/>
              <a:t>)</a:t>
            </a:r>
          </a:p>
        </p:txBody>
      </p:sp>
      <p:pic>
        <p:nvPicPr>
          <p:cNvPr id="4" name="Immagine 3" descr="Immagine che contiene testo, cibo, riso, schermata&#10;&#10;Il contenuto generato dall'IA potrebbe non essere corretto.">
            <a:extLst>
              <a:ext uri="{FF2B5EF4-FFF2-40B4-BE49-F238E27FC236}">
                <a16:creationId xmlns:a16="http://schemas.microsoft.com/office/drawing/2014/main" id="{F9D6D019-8DB0-C385-68BA-41EDCD8B6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227" y="2496882"/>
            <a:ext cx="7998582" cy="3631460"/>
          </a:xfrm>
          <a:prstGeom prst="rect">
            <a:avLst/>
          </a:prstGeom>
        </p:spPr>
      </p:pic>
      <p:sp>
        <p:nvSpPr>
          <p:cNvPr id="11" name="Segnaposto contenuto 5">
            <a:extLst>
              <a:ext uri="{FF2B5EF4-FFF2-40B4-BE49-F238E27FC236}">
                <a16:creationId xmlns:a16="http://schemas.microsoft.com/office/drawing/2014/main" id="{8ED4B21B-1A32-EC49-529A-DFFCE91D7C05}"/>
              </a:ext>
            </a:extLst>
          </p:cNvPr>
          <p:cNvSpPr txBox="1">
            <a:spLocks/>
          </p:cNvSpPr>
          <p:nvPr/>
        </p:nvSpPr>
        <p:spPr>
          <a:xfrm>
            <a:off x="459761" y="2088957"/>
            <a:ext cx="3152466" cy="4447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Identification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24000" lvl="1" indent="0">
              <a:buNone/>
            </a:pPr>
            <a:r>
              <a:rPr lang="it-IT" b="1" dirty="0">
                <a:solidFill>
                  <a:schemeClr val="tx1"/>
                </a:solidFill>
              </a:rPr>
              <a:t>The model </a:t>
            </a:r>
            <a:r>
              <a:rPr lang="it-IT" b="1" dirty="0" err="1">
                <a:solidFill>
                  <a:schemeClr val="tx1"/>
                </a:solidFill>
              </a:rPr>
              <a:t>correctly</a:t>
            </a:r>
            <a:r>
              <a:rPr lang="it-IT" b="1" dirty="0">
                <a:solidFill>
                  <a:schemeClr val="tx1"/>
                </a:solidFill>
              </a:rPr>
              <a:t> </a:t>
            </a:r>
            <a:r>
              <a:rPr lang="it-IT" b="1" dirty="0" err="1">
                <a:solidFill>
                  <a:schemeClr val="tx1"/>
                </a:solidFill>
              </a:rPr>
              <a:t>predicts</a:t>
            </a:r>
            <a:r>
              <a:rPr lang="it-IT" b="1" dirty="0">
                <a:solidFill>
                  <a:schemeClr val="tx1"/>
                </a:solidFill>
              </a:rPr>
              <a:t> the class «RICE»</a:t>
            </a:r>
          </a:p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Data Mapping</a:t>
            </a:r>
          </a:p>
          <a:p>
            <a:pPr marL="324000" lvl="1" indent="0">
              <a:buNone/>
            </a:pPr>
            <a:r>
              <a:rPr lang="en-US" b="1" dirty="0"/>
              <a:t>The app retrieves the corresponding macros (Calories, Protein, Carbs, Fat) from </a:t>
            </a:r>
            <a:r>
              <a:rPr lang="en-US" b="1" dirty="0" err="1">
                <a:latin typeface="Courier New" panose="02070309020205020404" pitchFamily="49" charset="0"/>
              </a:rPr>
              <a:t>nutrition_data.json</a:t>
            </a:r>
            <a:endParaRPr lang="en-US" b="1" dirty="0">
              <a:latin typeface="Courier New" panose="02070309020205020404" pitchFamily="49" charset="0"/>
            </a:endParaRPr>
          </a:p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Visualization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324000" lvl="1" indent="0">
              <a:buNone/>
            </a:pPr>
            <a:r>
              <a:rPr lang="en-US" b="1" dirty="0">
                <a:solidFill>
                  <a:schemeClr val="tx1"/>
                </a:solidFill>
              </a:rPr>
              <a:t>Donut chart provides an immediate understanding of the macro ratio (High Carb)</a:t>
            </a:r>
            <a:endParaRPr lang="it-IT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6651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95137D-1C21-F164-2CFF-F0581EE378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65EA6EE-F564-1E25-7A29-63FB687BDA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 anchor="b">
            <a:normAutofit/>
          </a:bodyPr>
          <a:lstStyle/>
          <a:p>
            <a:r>
              <a:rPr lang="it-IT" dirty="0" err="1"/>
              <a:t>Robustness</a:t>
            </a:r>
            <a:r>
              <a:rPr lang="it-IT" dirty="0"/>
              <a:t> Check (broccoli </a:t>
            </a:r>
            <a:r>
              <a:rPr lang="it-IT" dirty="0" err="1"/>
              <a:t>example</a:t>
            </a:r>
            <a:r>
              <a:rPr lang="it-IT" dirty="0"/>
              <a:t>)</a:t>
            </a:r>
          </a:p>
        </p:txBody>
      </p:sp>
      <p:pic>
        <p:nvPicPr>
          <p:cNvPr id="4" name="Immagine 3" descr="Immagine che contiene testo, cibo, riso, schermata&#10;&#10;Il contenuto generato dall'IA potrebbe non essere corretto.">
            <a:extLst>
              <a:ext uri="{FF2B5EF4-FFF2-40B4-BE49-F238E27FC236}">
                <a16:creationId xmlns:a16="http://schemas.microsoft.com/office/drawing/2014/main" id="{3F10D179-1381-E337-DBB1-2B879822B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227" y="2496882"/>
            <a:ext cx="7998582" cy="3631460"/>
          </a:xfrm>
          <a:prstGeom prst="rect">
            <a:avLst/>
          </a:prstGeom>
        </p:spPr>
      </p:pic>
      <p:pic>
        <p:nvPicPr>
          <p:cNvPr id="6" name="Immagine 5" descr="Immagine che contiene testo, schermata, verde&#10;&#10;Il contenuto generato dall'IA potrebbe non essere corretto.">
            <a:extLst>
              <a:ext uri="{FF2B5EF4-FFF2-40B4-BE49-F238E27FC236}">
                <a16:creationId xmlns:a16="http://schemas.microsoft.com/office/drawing/2014/main" id="{AB62BD7A-AC9F-5040-619A-08C839F7D1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2227" y="2496883"/>
            <a:ext cx="7998582" cy="3631460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0C4F8D0F-5FAC-6406-3C67-7E8675E47B1C}"/>
              </a:ext>
            </a:extLst>
          </p:cNvPr>
          <p:cNvSpPr txBox="1"/>
          <p:nvPr/>
        </p:nvSpPr>
        <p:spPr>
          <a:xfrm>
            <a:off x="444042" y="2912228"/>
            <a:ext cx="2853339" cy="28007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r>
              <a:rPr lang="it-IT" sz="1600" b="1" dirty="0" err="1"/>
              <a:t>Demonstration</a:t>
            </a:r>
            <a:r>
              <a:rPr lang="it-IT" sz="1600" b="1" dirty="0"/>
              <a:t> of a </a:t>
            </a:r>
            <a:r>
              <a:rPr lang="it-IT" sz="1600" b="1" dirty="0" err="1"/>
              <a:t>different</a:t>
            </a:r>
            <a:r>
              <a:rPr lang="it-IT" sz="1600" b="1" dirty="0"/>
              <a:t> class </a:t>
            </a:r>
            <a:r>
              <a:rPr lang="it-IT" sz="1600" b="1" dirty="0" err="1"/>
              <a:t>tested</a:t>
            </a:r>
            <a:r>
              <a:rPr lang="it-IT" sz="1600" b="1" dirty="0"/>
              <a:t> («COOKING VEGS»)</a:t>
            </a:r>
          </a:p>
          <a:p>
            <a:pPr>
              <a:buClr>
                <a:srgbClr val="0070C0"/>
              </a:buClr>
            </a:pPr>
            <a:endParaRPr lang="it-IT" sz="1600" b="1" dirty="0"/>
          </a:p>
          <a:p>
            <a:pPr marL="342900" indent="-342900">
              <a:buClr>
                <a:srgbClr val="0070C0"/>
              </a:buClr>
              <a:buFont typeface="Courier New" panose="02070309020205020404" pitchFamily="49" charset="0"/>
              <a:buChar char="o"/>
            </a:pPr>
            <a:r>
              <a:rPr lang="en-US" sz="1600" b="1" dirty="0"/>
              <a:t>Shows the system's ability to adapt: different color palette (green vs. white rice) and different nutritional profile (low calorie vs. high calorie).</a:t>
            </a:r>
            <a:endParaRPr lang="it-IT" sz="1600" b="1" dirty="0"/>
          </a:p>
        </p:txBody>
      </p:sp>
    </p:spTree>
    <p:extLst>
      <p:ext uri="{BB962C8B-B14F-4D97-AF65-F5344CB8AC3E}">
        <p14:creationId xmlns:p14="http://schemas.microsoft.com/office/powerpoint/2010/main" val="754136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444982-1B5A-E0FA-F706-108EC34A7A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A48DB5-51D3-0E47-11AD-7158F91E6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Deployment strategy: </a:t>
            </a:r>
            <a:r>
              <a:rPr lang="it-IT" dirty="0" err="1"/>
              <a:t>dockerization</a:t>
            </a:r>
            <a:endParaRPr lang="it-IT" dirty="0"/>
          </a:p>
        </p:txBody>
      </p:sp>
      <p:sp>
        <p:nvSpPr>
          <p:cNvPr id="8" name="Segnaposto contenuto 5">
            <a:extLst>
              <a:ext uri="{FF2B5EF4-FFF2-40B4-BE49-F238E27FC236}">
                <a16:creationId xmlns:a16="http://schemas.microsoft.com/office/drawing/2014/main" id="{FFA8B086-E697-500F-7B0D-1233EF51A5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310391"/>
            <a:ext cx="10243993" cy="3633787"/>
          </a:xfrm>
        </p:spPr>
        <p:txBody>
          <a:bodyPr>
            <a:normAutofit/>
          </a:bodyPr>
          <a:lstStyle/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Base Image</a:t>
            </a:r>
          </a:p>
          <a:p>
            <a:pPr marL="0" indent="0">
              <a:buNone/>
            </a:pPr>
            <a:r>
              <a:rPr lang="it-IT" b="1" dirty="0">
                <a:solidFill>
                  <a:schemeClr val="tx1"/>
                </a:solidFill>
                <a:latin typeface="Courier New" panose="02070309020205020404" pitchFamily="49" charset="0"/>
              </a:rPr>
              <a:t>	</a:t>
            </a:r>
            <a:r>
              <a:rPr lang="en-US" b="1" dirty="0">
                <a:latin typeface="Courier New" panose="02070309020205020404" pitchFamily="49" charset="0"/>
              </a:rPr>
              <a:t>python:3.9-slim</a:t>
            </a:r>
            <a:r>
              <a:rPr lang="en-US" b="1" dirty="0"/>
              <a:t> (Chosen for lightweight 	footprint).</a:t>
            </a:r>
          </a:p>
          <a:p>
            <a:r>
              <a:rPr lang="it-IT" sz="2000" b="1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Optimization</a:t>
            </a:r>
            <a:endParaRPr lang="it-IT" sz="2000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dirty="0" err="1">
                <a:solidFill>
                  <a:schemeClr val="tx1"/>
                </a:solidFill>
              </a:rPr>
              <a:t>Installed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PyTorch</a:t>
            </a:r>
            <a:r>
              <a:rPr lang="it-IT" sz="1800" b="1" dirty="0">
                <a:solidFill>
                  <a:schemeClr val="tx1"/>
                </a:solidFill>
              </a:rPr>
              <a:t> CPU </a:t>
            </a:r>
            <a:r>
              <a:rPr lang="it-IT" sz="1800" b="1" dirty="0" err="1">
                <a:solidFill>
                  <a:schemeClr val="tx1"/>
                </a:solidFill>
              </a:rPr>
              <a:t>version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explicitly</a:t>
            </a:r>
            <a:r>
              <a:rPr lang="it-IT" sz="1800" b="1" dirty="0">
                <a:solidFill>
                  <a:schemeClr val="tx1"/>
                </a:solidFill>
              </a:rPr>
              <a:t>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it-IT" sz="1800" b="1" i="1" dirty="0" err="1">
                <a:solidFill>
                  <a:schemeClr val="tx1"/>
                </a:solidFill>
              </a:rPr>
              <a:t>Why</a:t>
            </a:r>
            <a:r>
              <a:rPr lang="it-IT" sz="1800" b="1" i="1" dirty="0">
                <a:solidFill>
                  <a:schemeClr val="tx1"/>
                </a:solidFill>
              </a:rPr>
              <a:t>?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Drastically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reduced</a:t>
            </a:r>
            <a:r>
              <a:rPr lang="it-IT" sz="1800" b="1" dirty="0">
                <a:solidFill>
                  <a:schemeClr val="tx1"/>
                </a:solidFill>
              </a:rPr>
              <a:t> image size (from ~4GB to ~1GB) and </a:t>
            </a:r>
            <a:r>
              <a:rPr lang="it-IT" sz="1800" b="1" dirty="0" err="1">
                <a:solidFill>
                  <a:schemeClr val="tx1"/>
                </a:solidFill>
              </a:rPr>
              <a:t>removed</a:t>
            </a:r>
            <a:r>
              <a:rPr lang="it-IT" sz="1800" b="1" dirty="0">
                <a:solidFill>
                  <a:schemeClr val="tx1"/>
                </a:solidFill>
              </a:rPr>
              <a:t> </a:t>
            </a:r>
            <a:r>
              <a:rPr lang="it-IT" sz="1800" b="1" dirty="0" err="1">
                <a:solidFill>
                  <a:schemeClr val="tx1"/>
                </a:solidFill>
              </a:rPr>
              <a:t>dependency</a:t>
            </a:r>
            <a:r>
              <a:rPr lang="it-IT" sz="1800" b="1" dirty="0">
                <a:solidFill>
                  <a:schemeClr val="tx1"/>
                </a:solidFill>
              </a:rPr>
              <a:t> on NVIDIA drivers for demo.</a:t>
            </a:r>
          </a:p>
          <a:p>
            <a:r>
              <a:rPr lang="it-IT" sz="2000" b="1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Layer Caching</a:t>
            </a:r>
          </a:p>
          <a:p>
            <a:pPr marL="324000" lvl="1" indent="0">
              <a:buNone/>
            </a:pPr>
            <a:r>
              <a:rPr lang="en-US" sz="1800" b="1" dirty="0">
                <a:latin typeface="Courier New" panose="02070309020205020404" pitchFamily="49" charset="0"/>
              </a:rPr>
              <a:t>requirements.txt</a:t>
            </a:r>
            <a:r>
              <a:rPr lang="en-US" sz="1800" b="1" dirty="0"/>
              <a:t> is copied and installed </a:t>
            </a:r>
            <a:r>
              <a:rPr lang="en-US" sz="1800" b="1" i="1" dirty="0"/>
              <a:t>before</a:t>
            </a:r>
            <a:r>
              <a:rPr lang="en-US" sz="1800" b="1" dirty="0"/>
              <a:t> the application code. This allows fast rebuilding when modifying </a:t>
            </a:r>
            <a:r>
              <a:rPr lang="en-US" sz="1800" b="1" dirty="0">
                <a:latin typeface="Courier New" panose="02070309020205020404" pitchFamily="49" charset="0"/>
              </a:rPr>
              <a:t>app.py</a:t>
            </a:r>
            <a:endParaRPr lang="it-IT" sz="1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69876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6F4B27-D32B-3311-7826-B4C397C64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D13439-FEAE-F4FB-FD0B-571F4EA2A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 VIDEO</a:t>
            </a:r>
          </a:p>
        </p:txBody>
      </p:sp>
      <p:pic>
        <p:nvPicPr>
          <p:cNvPr id="5" name="NutriScan_demo - Realizzato con Clipchamp">
            <a:hlinkClick r:id="" action="ppaction://media"/>
            <a:extLst>
              <a:ext uri="{FF2B5EF4-FFF2-40B4-BE49-F238E27FC236}">
                <a16:creationId xmlns:a16="http://schemas.microsoft.com/office/drawing/2014/main" id="{2BAE8375-CDE9-71F8-DCFA-DDD3129CCD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12165"/>
          <a:stretch>
            <a:fillRect/>
          </a:stretch>
        </p:blipFill>
        <p:spPr>
          <a:xfrm>
            <a:off x="1244395" y="1939217"/>
            <a:ext cx="9703209" cy="4794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637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rsonalizzata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9195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{250086AD-2F7F-43BD-A6B6-923C00ED338D}TF9cd6fad6-da1d-416b-8dc8-a086cd1045b1af63d5e5_win32-e4eb83cc1259</Template>
  <TotalTime>310</TotalTime>
  <Words>422</Words>
  <Application>Microsoft Office PowerPoint</Application>
  <PresentationFormat>Widescreen</PresentationFormat>
  <Paragraphs>70</Paragraphs>
  <Slides>9</Slides>
  <Notes>5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Gill Sans MT</vt:lpstr>
      <vt:lpstr>Wingdings 2</vt:lpstr>
      <vt:lpstr>Personalizzata</vt:lpstr>
      <vt:lpstr>NUTRISCAN – AI Powered nutrition assistant</vt:lpstr>
      <vt:lpstr>Project overview</vt:lpstr>
      <vt:lpstr>System architecture</vt:lpstr>
      <vt:lpstr>User interface design</vt:lpstr>
      <vt:lpstr>Workflow: Image upload</vt:lpstr>
      <vt:lpstr>Workflow:  Analysis &amp; results (Rice example)</vt:lpstr>
      <vt:lpstr>Robustness Check (broccoli example)</vt:lpstr>
      <vt:lpstr>Deployment strategy: dockerization</vt:lpstr>
      <vt:lpstr>DEMO 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EMANUELE BARBATO</dc:creator>
  <cp:lastModifiedBy>EMANUELE BARBATO</cp:lastModifiedBy>
  <cp:revision>19</cp:revision>
  <dcterms:created xsi:type="dcterms:W3CDTF">2025-11-27T09:17:02Z</dcterms:created>
  <dcterms:modified xsi:type="dcterms:W3CDTF">2025-12-18T12:14:48Z</dcterms:modified>
</cp:coreProperties>
</file>